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61" r:id="rId3"/>
    <p:sldId id="262" r:id="rId4"/>
    <p:sldId id="263" r:id="rId5"/>
    <p:sldId id="264" r:id="rId6"/>
    <p:sldId id="267" r:id="rId7"/>
    <p:sldId id="257" r:id="rId8"/>
    <p:sldId id="265" r:id="rId9"/>
    <p:sldId id="266" r:id="rId10"/>
    <p:sldId id="260" r:id="rId11"/>
    <p:sldId id="268" r:id="rId12"/>
    <p:sldId id="259" r:id="rId13"/>
    <p:sldId id="25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7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9F06A-CCE4-4321-9054-A2E572E7FACA}" type="datetimeFigureOut">
              <a:rPr lang="fr-FR" smtClean="0"/>
              <a:t>14/06/2018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A8C35-FC53-43CB-8DF0-9898FDC83C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1291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70E7A-A44F-4F79-90AF-8D45B5E5DEF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744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gif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33498" y="1792445"/>
            <a:ext cx="8574622" cy="2616199"/>
          </a:xfrm>
        </p:spPr>
        <p:txBody>
          <a:bodyPr/>
          <a:lstStyle/>
          <a:p>
            <a:r>
              <a:rPr lang="fr-FR" dirty="0"/>
              <a:t>Les dépressions en médecine générale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87095" y="4596902"/>
            <a:ext cx="6987645" cy="1388534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SPOC: Small </a:t>
            </a:r>
            <a:r>
              <a:rPr lang="fr-FR" dirty="0" err="1"/>
              <a:t>Private</a:t>
            </a:r>
            <a:r>
              <a:rPr lang="fr-FR" dirty="0"/>
              <a:t> Open </a:t>
            </a:r>
            <a:r>
              <a:rPr lang="fr-FR" dirty="0" smtClean="0"/>
              <a:t>Course, </a:t>
            </a:r>
            <a:r>
              <a:rPr lang="fr-FR" dirty="0"/>
              <a:t>francophone</a:t>
            </a:r>
          </a:p>
          <a:p>
            <a:r>
              <a:rPr lang="fr-FR" dirty="0"/>
              <a:t>À destination des médecins généralistes</a:t>
            </a:r>
          </a:p>
          <a:p>
            <a:endParaRPr lang="fr-FR" dirty="0" smtClean="0"/>
          </a:p>
          <a:p>
            <a:r>
              <a:rPr lang="fr-FR" dirty="0" smtClean="0"/>
              <a:t>Dr </a:t>
            </a:r>
            <a:r>
              <a:rPr lang="fr-FR" dirty="0" err="1" smtClean="0"/>
              <a:t>S.Prébois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494" y="534520"/>
            <a:ext cx="2213626" cy="82186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477" y="2498250"/>
            <a:ext cx="1642936" cy="82186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036" y="568484"/>
            <a:ext cx="2009790" cy="836072"/>
          </a:xfrm>
          <a:prstGeom prst="rect">
            <a:avLst/>
          </a:prstGeom>
        </p:spPr>
      </p:pic>
      <p:pic>
        <p:nvPicPr>
          <p:cNvPr id="4098" name="Picture 2" descr="C:\Users\prebois.s\AppData\Local\Microsoft\Windows\Temporary Internet Files\Content.Outlook\VR1XHNZP\logo_couleur_compact_signatur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107" y="412382"/>
            <a:ext cx="1954306" cy="155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074" y="726144"/>
            <a:ext cx="1891152" cy="52075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215" y="3908426"/>
            <a:ext cx="890396" cy="89039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847" y="5440713"/>
            <a:ext cx="1014980" cy="84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4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6470" y="251012"/>
            <a:ext cx="10558929" cy="1085944"/>
          </a:xfrm>
        </p:spPr>
        <p:txBody>
          <a:bodyPr/>
          <a:lstStyle/>
          <a:p>
            <a:r>
              <a:rPr lang="fr-FR" sz="4000" dirty="0" smtClean="0"/>
              <a:t>Contexte: Epidémiologie </a:t>
            </a:r>
            <a:r>
              <a:rPr lang="fr-FR" sz="4000" dirty="0"/>
              <a:t>en </a:t>
            </a:r>
            <a:r>
              <a:rPr lang="fr-FR" sz="4000" dirty="0" smtClean="0"/>
              <a:t>MG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37765" y="1766046"/>
            <a:ext cx="10076330" cy="459889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</a:rPr>
              <a:t>En France : 7,8% de la population (N=3 millions)</a:t>
            </a:r>
          </a:p>
          <a:p>
            <a:r>
              <a:rPr lang="fr-FR" dirty="0">
                <a:solidFill>
                  <a:srgbClr val="000000"/>
                </a:solidFill>
              </a:rPr>
              <a:t>Trouble dépressifs : 11,7% des patients en soins premiers.</a:t>
            </a:r>
          </a:p>
          <a:p>
            <a:r>
              <a:rPr lang="fr-FR" b="1" dirty="0">
                <a:solidFill>
                  <a:srgbClr val="000000"/>
                </a:solidFill>
              </a:rPr>
              <a:t>Rôle central du MG</a:t>
            </a:r>
            <a:r>
              <a:rPr lang="fr-FR" dirty="0">
                <a:solidFill>
                  <a:srgbClr val="000000"/>
                </a:solidFill>
              </a:rPr>
              <a:t>:</a:t>
            </a:r>
          </a:p>
          <a:p>
            <a:pPr lvl="1"/>
            <a:r>
              <a:rPr lang="fr-FR" dirty="0">
                <a:solidFill>
                  <a:srgbClr val="000000"/>
                </a:solidFill>
              </a:rPr>
              <a:t>50 à 60 % consulte leur MG en 1</a:t>
            </a:r>
            <a:r>
              <a:rPr lang="fr-FR" baseline="30000" dirty="0">
                <a:solidFill>
                  <a:srgbClr val="000000"/>
                </a:solidFill>
              </a:rPr>
              <a:t>ère</a:t>
            </a:r>
            <a:r>
              <a:rPr lang="fr-FR" dirty="0">
                <a:solidFill>
                  <a:srgbClr val="000000"/>
                </a:solidFill>
              </a:rPr>
              <a:t> intention 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(Katja 2013)</a:t>
            </a:r>
          </a:p>
          <a:p>
            <a:pPr lvl="1"/>
            <a:r>
              <a:rPr lang="fr-FR" dirty="0">
                <a:solidFill>
                  <a:srgbClr val="000000"/>
                </a:solidFill>
              </a:rPr>
              <a:t>60% des prescriptions d’antidépresseurs 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fr-FR" sz="1600" i="1" dirty="0" err="1">
                <a:solidFill>
                  <a:schemeClr val="bg1">
                    <a:lumMod val="50000"/>
                  </a:schemeClr>
                </a:solidFill>
              </a:rPr>
              <a:t>Magalon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 2013)</a:t>
            </a:r>
          </a:p>
          <a:p>
            <a:pPr lvl="1"/>
            <a:r>
              <a:rPr lang="fr-FR" dirty="0">
                <a:solidFill>
                  <a:srgbClr val="000000"/>
                </a:solidFill>
              </a:rPr>
              <a:t>80 % des prescriptions de benzodiazépines 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(AFSSAPS 2012)</a:t>
            </a:r>
          </a:p>
          <a:p>
            <a:pPr lvl="1"/>
            <a:endParaRPr lang="fr-FR" dirty="0">
              <a:solidFill>
                <a:srgbClr val="000000"/>
              </a:solidFill>
            </a:endParaRPr>
          </a:p>
          <a:p>
            <a:pPr marL="355600" indent="-342900"/>
            <a:r>
              <a:rPr lang="fr-FR" dirty="0">
                <a:solidFill>
                  <a:srgbClr val="000000"/>
                </a:solidFill>
              </a:rPr>
              <a:t>9 MG sur 10 se sentent efficaces dans leur prise en charge </a:t>
            </a:r>
            <a:r>
              <a:rPr lang="fr-FR" sz="1600" i="1" dirty="0">
                <a:solidFill>
                  <a:srgbClr val="7F7F7F"/>
                </a:solidFill>
              </a:rPr>
              <a:t>(</a:t>
            </a:r>
            <a:r>
              <a:rPr lang="fr-FR" sz="1600" i="1" dirty="0" err="1">
                <a:solidFill>
                  <a:srgbClr val="7F7F7F"/>
                </a:solidFill>
              </a:rPr>
              <a:t>Dumesnil</a:t>
            </a:r>
            <a:r>
              <a:rPr lang="fr-FR" sz="1600" i="1" dirty="0">
                <a:solidFill>
                  <a:srgbClr val="7F7F7F"/>
                </a:solidFill>
              </a:rPr>
              <a:t> 2014) </a:t>
            </a:r>
          </a:p>
          <a:p>
            <a:pPr marL="355600" indent="-342900"/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033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8226" y="369794"/>
            <a:ext cx="10723035" cy="596900"/>
          </a:xfrm>
        </p:spPr>
        <p:txBody>
          <a:bodyPr>
            <a:normAutofit fontScale="90000"/>
          </a:bodyPr>
          <a:lstStyle/>
          <a:p>
            <a:r>
              <a:rPr lang="fr-FR" sz="4000" dirty="0" smtClean="0"/>
              <a:t>Contexte: Difficultés </a:t>
            </a:r>
            <a:r>
              <a:rPr lang="fr-FR" sz="4000" dirty="0"/>
              <a:t>de prise en charge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09482" y="1362634"/>
            <a:ext cx="9545920" cy="5330265"/>
          </a:xfrm>
        </p:spPr>
        <p:txBody>
          <a:bodyPr>
            <a:normAutofit fontScale="92500" lnSpcReduction="20000"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Difficultés diagnostiques:</a:t>
            </a:r>
          </a:p>
          <a:p>
            <a:pPr lvl="1"/>
            <a:r>
              <a:rPr lang="fr-FR" sz="2000" dirty="0">
                <a:solidFill>
                  <a:schemeClr val="tx1"/>
                </a:solidFill>
              </a:rPr>
              <a:t>50 % diagnostiqués </a:t>
            </a:r>
            <a:r>
              <a:rPr lang="fr-FR" sz="1600" i="1" dirty="0">
                <a:solidFill>
                  <a:srgbClr val="7F7F7F"/>
                </a:solidFill>
              </a:rPr>
              <a:t>(Katja 2013)</a:t>
            </a:r>
          </a:p>
          <a:p>
            <a:pPr lvl="1"/>
            <a:r>
              <a:rPr lang="fr-FR" sz="2000" dirty="0">
                <a:solidFill>
                  <a:schemeClr val="tx1"/>
                </a:solidFill>
              </a:rPr>
              <a:t>7,5% pour les troubles sévères </a:t>
            </a:r>
            <a:r>
              <a:rPr lang="fr-FR" sz="1600" i="1" dirty="0">
                <a:solidFill>
                  <a:srgbClr val="7F7F7F"/>
                </a:solidFill>
              </a:rPr>
              <a:t>(</a:t>
            </a:r>
            <a:r>
              <a:rPr lang="fr-FR" sz="1600" i="1" dirty="0" err="1">
                <a:solidFill>
                  <a:srgbClr val="7F7F7F"/>
                </a:solidFill>
              </a:rPr>
              <a:t>Magalon-Bingenheimer</a:t>
            </a:r>
            <a:r>
              <a:rPr lang="fr-FR" sz="1600" i="1" dirty="0">
                <a:solidFill>
                  <a:srgbClr val="7F7F7F"/>
                </a:solidFill>
              </a:rPr>
              <a:t> 2013)</a:t>
            </a:r>
          </a:p>
          <a:p>
            <a:pPr lvl="1"/>
            <a:r>
              <a:rPr lang="fr-FR" sz="2000" dirty="0">
                <a:solidFill>
                  <a:schemeClr val="tx1"/>
                </a:solidFill>
              </a:rPr>
              <a:t>Délai moyen de prise en charge : </a:t>
            </a:r>
            <a:r>
              <a:rPr lang="fr-FR" sz="2000" b="1" dirty="0">
                <a:solidFill>
                  <a:schemeClr val="tx1"/>
                </a:solidFill>
              </a:rPr>
              <a:t>3 ans</a:t>
            </a:r>
          </a:p>
          <a:p>
            <a:r>
              <a:rPr lang="fr-FR" b="1" dirty="0">
                <a:solidFill>
                  <a:schemeClr val="tx1"/>
                </a:solidFill>
              </a:rPr>
              <a:t>Difficultés thérapeutiques:</a:t>
            </a:r>
          </a:p>
          <a:p>
            <a:pPr lvl="1"/>
            <a:r>
              <a:rPr lang="fr-FR" b="1" i="1" dirty="0">
                <a:solidFill>
                  <a:schemeClr val="tx1"/>
                </a:solidFill>
              </a:rPr>
              <a:t>Prescriptions:</a:t>
            </a:r>
          </a:p>
          <a:p>
            <a:pPr lvl="1"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Inadéquate (anxiolytiques/hypnotiques+++</a:t>
            </a:r>
            <a:r>
              <a:rPr lang="fr-FR" sz="1800" i="1" dirty="0">
                <a:solidFill>
                  <a:schemeClr val="tx1"/>
                </a:solidFill>
              </a:rPr>
              <a:t>) </a:t>
            </a:r>
            <a:r>
              <a:rPr lang="fr-FR" sz="1600" i="1" dirty="0">
                <a:solidFill>
                  <a:srgbClr val="7F7F7F"/>
                </a:solidFill>
              </a:rPr>
              <a:t>(</a:t>
            </a:r>
            <a:r>
              <a:rPr lang="fr-FR" sz="1600" i="1" dirty="0" err="1">
                <a:solidFill>
                  <a:srgbClr val="7F7F7F"/>
                </a:solidFill>
              </a:rPr>
              <a:t>Hérique</a:t>
            </a:r>
            <a:r>
              <a:rPr lang="fr-FR" sz="1600" i="1" dirty="0">
                <a:solidFill>
                  <a:srgbClr val="7F7F7F"/>
                </a:solidFill>
              </a:rPr>
              <a:t> 2009)</a:t>
            </a:r>
          </a:p>
          <a:p>
            <a:pPr lvl="1"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Dose insuffisante dans 75% des cas</a:t>
            </a:r>
          </a:p>
          <a:p>
            <a:pPr lvl="1"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Durée trop courte et arrêts prématurés</a:t>
            </a:r>
          </a:p>
          <a:p>
            <a:pPr lvl="1"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Problème d’observance</a:t>
            </a:r>
          </a:p>
          <a:p>
            <a:pPr lvl="1"/>
            <a:r>
              <a:rPr lang="fr-FR" b="1" i="1" dirty="0">
                <a:solidFill>
                  <a:schemeClr val="tx1"/>
                </a:solidFill>
              </a:rPr>
              <a:t>Prise en charge</a:t>
            </a:r>
            <a:r>
              <a:rPr lang="fr-FR" b="1" i="1" dirty="0">
                <a:solidFill>
                  <a:schemeClr val="tx1"/>
                </a:solidFill>
                <a:sym typeface="Wingdings"/>
              </a:rPr>
              <a:t> 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(</a:t>
            </a:r>
            <a:r>
              <a:rPr lang="fr-FR" sz="1600" i="1" dirty="0" err="1">
                <a:solidFill>
                  <a:schemeClr val="bg1">
                    <a:lumMod val="50000"/>
                  </a:schemeClr>
                </a:solidFill>
                <a:sym typeface="Wingdings"/>
              </a:rPr>
              <a:t>Dumesnil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 2014) 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  <a:p>
            <a:pPr lvl="2"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33% des dépressions peu sévères et 44 % des dépressions sévères bénéficient d’une psychothérapie</a:t>
            </a:r>
            <a:r>
              <a:rPr lang="fr-FR" dirty="0"/>
              <a:t> </a:t>
            </a:r>
          </a:p>
          <a:p>
            <a:pPr marL="685800" lvl="2" indent="0">
              <a:buNone/>
            </a:pPr>
            <a:r>
              <a:rPr lang="fr-FR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754232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2367" y="331694"/>
            <a:ext cx="10723035" cy="643986"/>
          </a:xfrm>
        </p:spPr>
        <p:txBody>
          <a:bodyPr>
            <a:normAutofit fontScale="90000"/>
          </a:bodyPr>
          <a:lstStyle/>
          <a:p>
            <a:r>
              <a:rPr lang="fr-FR" sz="4000" dirty="0" smtClean="0"/>
              <a:t>Contexte: Pourquoi </a:t>
            </a:r>
            <a:r>
              <a:rPr lang="fr-FR" sz="4000" dirty="0"/>
              <a:t>ces difficultés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81200" y="2232212"/>
            <a:ext cx="9474202" cy="4363388"/>
          </a:xfrm>
        </p:spPr>
        <p:txBody>
          <a:bodyPr>
            <a:normAutofit fontScale="77500" lnSpcReduction="20000"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Difficultés diagnostiques:</a:t>
            </a:r>
          </a:p>
          <a:p>
            <a:pPr lvl="1"/>
            <a:r>
              <a:rPr lang="fr-FR" sz="2000" dirty="0">
                <a:solidFill>
                  <a:schemeClr val="tx1"/>
                </a:solidFill>
              </a:rPr>
              <a:t>Plaintes somatiques +++ ou maladie somatique associée</a:t>
            </a:r>
          </a:p>
          <a:p>
            <a:pPr lvl="1"/>
            <a:r>
              <a:rPr lang="fr-FR" sz="2000" b="1" dirty="0">
                <a:solidFill>
                  <a:schemeClr val="tx1"/>
                </a:solidFill>
              </a:rPr>
              <a:t>Forte influence de la situation de vie du patient sur le diagnostic et la thérapeutique 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(</a:t>
            </a:r>
            <a:r>
              <a:rPr lang="fr-FR" sz="1600" i="1" dirty="0" err="1">
                <a:solidFill>
                  <a:schemeClr val="bg1">
                    <a:lumMod val="50000"/>
                  </a:schemeClr>
                </a:solidFill>
                <a:sym typeface="Wingdings"/>
              </a:rPr>
              <a:t>Karasz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 2012</a:t>
            </a:r>
            <a:r>
              <a:rPr lang="fr-FR" sz="1600" i="1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)</a:t>
            </a:r>
          </a:p>
          <a:p>
            <a:pPr marL="457200" lvl="1" indent="0">
              <a:buNone/>
            </a:pPr>
            <a:endParaRPr lang="fr-FR" sz="1600" dirty="0">
              <a:solidFill>
                <a:schemeClr val="tx1"/>
              </a:solidFill>
            </a:endParaRPr>
          </a:p>
          <a:p>
            <a:r>
              <a:rPr lang="fr-FR" b="1" dirty="0">
                <a:solidFill>
                  <a:schemeClr val="tx1"/>
                </a:solidFill>
              </a:rPr>
              <a:t>Difficultés thérapeutiques</a:t>
            </a:r>
          </a:p>
          <a:p>
            <a:pPr lvl="1"/>
            <a:r>
              <a:rPr lang="fr-FR" sz="2000" b="1" i="1" dirty="0">
                <a:solidFill>
                  <a:schemeClr val="tx1"/>
                </a:solidFill>
              </a:rPr>
              <a:t>Prescriptions:</a:t>
            </a:r>
          </a:p>
          <a:p>
            <a:pPr lvl="2"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Guide de bonne pratique jugés peu opérationnels en pratique courante</a:t>
            </a:r>
          </a:p>
          <a:p>
            <a:pPr lvl="2"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Stage psychiatrie en formation initiale: </a:t>
            </a:r>
            <a:r>
              <a:rPr lang="fr-FR" sz="1600" dirty="0">
                <a:solidFill>
                  <a:schemeClr val="tx1"/>
                </a:solidFill>
              </a:rPr>
              <a:t>1 étudiant sur 5</a:t>
            </a:r>
          </a:p>
          <a:p>
            <a:pPr marL="685800" lvl="2" indent="0">
              <a:buNone/>
            </a:pPr>
            <a:endParaRPr lang="fr-FR" sz="1600" dirty="0">
              <a:solidFill>
                <a:schemeClr val="tx1"/>
              </a:solidFill>
            </a:endParaRPr>
          </a:p>
          <a:p>
            <a:pPr lvl="1"/>
            <a:r>
              <a:rPr lang="fr-FR" b="1" i="1" dirty="0">
                <a:solidFill>
                  <a:schemeClr val="tx1"/>
                </a:solidFill>
              </a:rPr>
              <a:t> Prise en charge</a:t>
            </a:r>
            <a:r>
              <a:rPr lang="fr-FR" b="1" i="1" dirty="0">
                <a:solidFill>
                  <a:schemeClr val="tx1"/>
                </a:solidFill>
                <a:sym typeface="Wingdings"/>
              </a:rPr>
              <a:t>: 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(Mercier 2010)</a:t>
            </a:r>
          </a:p>
          <a:p>
            <a:pPr lvl="2"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Accès aux soins spécialisés vécu comme difficile</a:t>
            </a:r>
          </a:p>
          <a:p>
            <a:pPr lvl="2"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Circuit psychiatrique public vécu comme inopérant</a:t>
            </a:r>
          </a:p>
          <a:p>
            <a:pPr lvl="2"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Echanges complexes entre les différents professionnels impliqués</a:t>
            </a:r>
          </a:p>
          <a:p>
            <a:pPr lvl="2">
              <a:buFontTx/>
              <a:buChar char="-"/>
            </a:pPr>
            <a:endParaRPr lang="fr-FR" dirty="0">
              <a:solidFill>
                <a:schemeClr val="tx1"/>
              </a:solidFill>
            </a:endParaRPr>
          </a:p>
          <a:p>
            <a:pPr marL="685800" lvl="2" indent="0">
              <a:buNone/>
            </a:pPr>
            <a:endParaRPr lang="fr-FR" dirty="0"/>
          </a:p>
          <a:p>
            <a:pPr marL="349250" lvl="1" indent="0">
              <a:buNone/>
            </a:pPr>
            <a:endParaRPr lang="fr-FR" dirty="0"/>
          </a:p>
          <a:p>
            <a:pPr marL="685800" lvl="2" indent="0">
              <a:buNone/>
            </a:pP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4084697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718" y="308345"/>
            <a:ext cx="12192000" cy="660856"/>
          </a:xfrm>
        </p:spPr>
        <p:txBody>
          <a:bodyPr/>
          <a:lstStyle/>
          <a:p>
            <a:r>
              <a:rPr lang="fr-FR" sz="3600" dirty="0" smtClean="0"/>
              <a:t>Contexte: Solutions </a:t>
            </a:r>
            <a:r>
              <a:rPr lang="fr-FR" sz="3600" dirty="0"/>
              <a:t>envisagées par les MG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52919" y="1443319"/>
            <a:ext cx="9628094" cy="5038164"/>
          </a:xfrm>
        </p:spPr>
        <p:txBody>
          <a:bodyPr>
            <a:normAutofit fontScale="85000" lnSpcReduction="20000"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Pour les difficultés diagnostiques:</a:t>
            </a:r>
          </a:p>
          <a:p>
            <a:pPr lvl="2">
              <a:buFontTx/>
              <a:buChar char="-"/>
            </a:pPr>
            <a:r>
              <a:rPr lang="fr-FR" b="1" dirty="0">
                <a:solidFill>
                  <a:srgbClr val="000000"/>
                </a:solidFill>
              </a:rPr>
              <a:t>Amélioration de la formation </a:t>
            </a:r>
            <a:r>
              <a:rPr lang="fr-FR" b="1" dirty="0" smtClean="0">
                <a:solidFill>
                  <a:srgbClr val="000000"/>
                </a:solidFill>
              </a:rPr>
              <a:t>*</a:t>
            </a:r>
            <a:endParaRPr lang="fr-FR" b="1" dirty="0">
              <a:solidFill>
                <a:srgbClr val="000000"/>
              </a:solidFill>
            </a:endParaRPr>
          </a:p>
          <a:p>
            <a:pPr lvl="2">
              <a:buFontTx/>
              <a:buChar char="-"/>
            </a:pPr>
            <a:r>
              <a:rPr lang="fr-FR" sz="2000" dirty="0">
                <a:solidFill>
                  <a:srgbClr val="000000"/>
                </a:solidFill>
              </a:rPr>
              <a:t>Temps d’écoute</a:t>
            </a:r>
          </a:p>
          <a:p>
            <a:r>
              <a:rPr lang="fr-FR" b="1" dirty="0">
                <a:solidFill>
                  <a:srgbClr val="000000"/>
                </a:solidFill>
              </a:rPr>
              <a:t>Pour les difficultés thérapeutiques:</a:t>
            </a:r>
          </a:p>
          <a:p>
            <a:pPr lvl="1"/>
            <a:r>
              <a:rPr lang="fr-FR" i="1" dirty="0">
                <a:solidFill>
                  <a:srgbClr val="000000"/>
                </a:solidFill>
              </a:rPr>
              <a:t>Prescriptions:</a:t>
            </a:r>
          </a:p>
          <a:p>
            <a:pPr lvl="2">
              <a:buFontTx/>
              <a:buChar char="-"/>
            </a:pPr>
            <a:r>
              <a:rPr lang="fr-FR" dirty="0">
                <a:solidFill>
                  <a:srgbClr val="000000"/>
                </a:solidFill>
              </a:rPr>
              <a:t>Formations médicales adaptées à l’exercice quotidien</a:t>
            </a:r>
          </a:p>
          <a:p>
            <a:pPr lvl="2">
              <a:buFontTx/>
              <a:buChar char="-"/>
            </a:pPr>
            <a:r>
              <a:rPr lang="fr-FR" dirty="0">
                <a:solidFill>
                  <a:srgbClr val="000000"/>
                </a:solidFill>
              </a:rPr>
              <a:t>Guide online</a:t>
            </a:r>
          </a:p>
          <a:p>
            <a:pPr lvl="2">
              <a:buFontTx/>
              <a:buChar char="-"/>
            </a:pPr>
            <a:endParaRPr lang="fr-FR" dirty="0">
              <a:solidFill>
                <a:srgbClr val="000000"/>
              </a:solidFill>
            </a:endParaRPr>
          </a:p>
          <a:p>
            <a:pPr marL="746125" lvl="1" indent="-342900"/>
            <a:r>
              <a:rPr lang="fr-FR" i="1" dirty="0">
                <a:solidFill>
                  <a:srgbClr val="000000"/>
                </a:solidFill>
              </a:rPr>
              <a:t>Prise en charge:</a:t>
            </a:r>
          </a:p>
          <a:p>
            <a:pPr marL="685800" lvl="2" indent="0">
              <a:buNone/>
            </a:pPr>
            <a:r>
              <a:rPr lang="fr-FR" i="1" dirty="0">
                <a:solidFill>
                  <a:srgbClr val="000000"/>
                </a:solidFill>
              </a:rPr>
              <a:t>-   </a:t>
            </a:r>
            <a:r>
              <a:rPr lang="fr-FR" dirty="0">
                <a:solidFill>
                  <a:srgbClr val="000000"/>
                </a:solidFill>
              </a:rPr>
              <a:t>Formation sur les différents type de psychothérapie, soutien 	 psychologique, orientation</a:t>
            </a:r>
            <a:r>
              <a:rPr lang="fr-FR" i="1" dirty="0">
                <a:solidFill>
                  <a:srgbClr val="000000"/>
                </a:solidFill>
              </a:rPr>
              <a:t> </a:t>
            </a:r>
          </a:p>
          <a:p>
            <a:pPr lvl="2">
              <a:buFontTx/>
              <a:buChar char="-"/>
            </a:pPr>
            <a:r>
              <a:rPr lang="fr-FR" dirty="0">
                <a:solidFill>
                  <a:srgbClr val="000000"/>
                </a:solidFill>
              </a:rPr>
              <a:t>Développement de la coordination interprofessionnelle</a:t>
            </a:r>
          </a:p>
          <a:p>
            <a:pPr lvl="2">
              <a:buFontTx/>
              <a:buChar char="-"/>
            </a:pPr>
            <a:r>
              <a:rPr lang="fr-FR" dirty="0">
                <a:solidFill>
                  <a:srgbClr val="000000"/>
                </a:solidFill>
              </a:rPr>
              <a:t>Circuit de soins lisible et visible</a:t>
            </a:r>
          </a:p>
          <a:p>
            <a:pPr lvl="2">
              <a:buFontTx/>
              <a:buChar char="-"/>
            </a:pPr>
            <a:r>
              <a:rPr lang="fr-FR" dirty="0">
                <a:solidFill>
                  <a:srgbClr val="000000"/>
                </a:solidFill>
              </a:rPr>
              <a:t>Groupes de travail multidisciplinaires de proximité</a:t>
            </a:r>
          </a:p>
          <a:p>
            <a:pPr lvl="2">
              <a:buFontTx/>
              <a:buChar char="-"/>
            </a:pPr>
            <a:r>
              <a:rPr lang="fr-FR" dirty="0">
                <a:solidFill>
                  <a:srgbClr val="000000"/>
                </a:solidFill>
              </a:rPr>
              <a:t>remboursement psychologues</a:t>
            </a:r>
          </a:p>
          <a:p>
            <a:pPr marL="0" indent="0">
              <a:buNone/>
            </a:pPr>
            <a:r>
              <a:rPr lang="fr-FR" sz="1700" i="1" dirty="0"/>
              <a:t>(Mercier 2010 et </a:t>
            </a:r>
            <a:r>
              <a:rPr lang="fr-FR" sz="1700" i="1" dirty="0" err="1"/>
              <a:t>Dumesnil</a:t>
            </a:r>
            <a:r>
              <a:rPr lang="fr-FR" sz="1700" i="1" dirty="0"/>
              <a:t> 2014)</a:t>
            </a:r>
          </a:p>
        </p:txBody>
      </p:sp>
    </p:spTree>
    <p:extLst>
      <p:ext uri="{BB962C8B-B14F-4D97-AF65-F5344CB8AC3E}">
        <p14:creationId xmlns:p14="http://schemas.microsoft.com/office/powerpoint/2010/main" val="3136444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856129"/>
          </a:xfrm>
        </p:spPr>
        <p:txBody>
          <a:bodyPr/>
          <a:lstStyle/>
          <a:p>
            <a:r>
              <a:rPr lang="fr-FR" dirty="0"/>
              <a:t>Contexte: Solutions envisagées par les MG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84310" y="2088777"/>
            <a:ext cx="10018713" cy="37024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 smtClean="0"/>
              <a:t>* 84</a:t>
            </a:r>
            <a:r>
              <a:rPr lang="fr-FR" dirty="0"/>
              <a:t>% </a:t>
            </a:r>
            <a:r>
              <a:rPr lang="fr-FR" dirty="0" smtClean="0"/>
              <a:t>des MG sont demandeurs </a:t>
            </a:r>
            <a:r>
              <a:rPr lang="fr-FR" dirty="0"/>
              <a:t>de formations complémentaires sur:</a:t>
            </a:r>
          </a:p>
          <a:p>
            <a:r>
              <a:rPr lang="fr-FR" dirty="0"/>
              <a:t>Les psychothérapies: différents types et indications</a:t>
            </a:r>
          </a:p>
          <a:p>
            <a:r>
              <a:rPr lang="fr-FR" dirty="0"/>
              <a:t>La pratique de la psychothérapie de soutien</a:t>
            </a:r>
          </a:p>
          <a:p>
            <a:r>
              <a:rPr lang="fr-FR" dirty="0"/>
              <a:t>L’orientation </a:t>
            </a:r>
          </a:p>
          <a:p>
            <a:r>
              <a:rPr lang="fr-FR" dirty="0"/>
              <a:t>La gestion des demandes de psychotropes des patients </a:t>
            </a:r>
          </a:p>
          <a:p>
            <a:r>
              <a:rPr lang="fr-FR" dirty="0"/>
              <a:t>L’instauration d’un traitement et le risque </a:t>
            </a:r>
            <a:r>
              <a:rPr lang="fr-FR" dirty="0" smtClean="0"/>
              <a:t>suicidaire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sz="1100" i="1" dirty="0"/>
              <a:t>(Mercier </a:t>
            </a:r>
            <a:r>
              <a:rPr lang="fr-FR" sz="1100" i="1" dirty="0" smtClean="0"/>
              <a:t>2010)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930677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876159"/>
          </a:xfrm>
        </p:spPr>
        <p:txBody>
          <a:bodyPr/>
          <a:lstStyle/>
          <a:p>
            <a:r>
              <a:rPr lang="fr-FR" dirty="0" smtClean="0"/>
              <a:t>Contexte: en bref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84310" y="2321859"/>
            <a:ext cx="10018713" cy="3469341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La littérature scientifique:</a:t>
            </a:r>
          </a:p>
          <a:p>
            <a:pPr lvl="1"/>
            <a:r>
              <a:rPr lang="fr-FR" dirty="0"/>
              <a:t>MG: 1ers professionnels consultés pour une dépression </a:t>
            </a:r>
            <a:r>
              <a:rPr lang="fr-FR" sz="1200" dirty="0"/>
              <a:t>(</a:t>
            </a:r>
            <a:r>
              <a:rPr lang="fr-FR" sz="1200" dirty="0" err="1"/>
              <a:t>Kovess-Masfety</a:t>
            </a:r>
            <a:r>
              <a:rPr lang="fr-FR" sz="1200" dirty="0"/>
              <a:t> et al, </a:t>
            </a:r>
            <a:r>
              <a:rPr lang="fr-FR" sz="1200" dirty="0" smtClean="0"/>
              <a:t>2007)</a:t>
            </a:r>
            <a:endParaRPr lang="fr-FR" sz="1200" dirty="0"/>
          </a:p>
          <a:p>
            <a:pPr lvl="1"/>
            <a:r>
              <a:rPr lang="fr-FR" dirty="0"/>
              <a:t>Difficultés diagnostiques et thérapeutiques pour les </a:t>
            </a:r>
            <a:r>
              <a:rPr lang="fr-FR" dirty="0" smtClean="0"/>
              <a:t>MG</a:t>
            </a:r>
          </a:p>
          <a:p>
            <a:pPr lvl="1"/>
            <a:r>
              <a:rPr lang="fr-FR" dirty="0"/>
              <a:t>Moins d’1 personne sur 4 souffrant de dépression ayant consulté un </a:t>
            </a:r>
            <a:r>
              <a:rPr lang="fr-FR" dirty="0" smtClean="0"/>
              <a:t>MG </a:t>
            </a:r>
            <a:r>
              <a:rPr lang="fr-FR" dirty="0"/>
              <a:t>est diagnostiquée et traitée de façon </a:t>
            </a:r>
            <a:r>
              <a:rPr lang="fr-FR" dirty="0" smtClean="0"/>
              <a:t>appropriée </a:t>
            </a:r>
            <a:r>
              <a:rPr lang="fr-FR" sz="1200" dirty="0"/>
              <a:t>(</a:t>
            </a:r>
            <a:r>
              <a:rPr lang="fr-FR" sz="1200" dirty="0" err="1"/>
              <a:t>Briffault</a:t>
            </a:r>
            <a:r>
              <a:rPr lang="fr-FR" sz="1200" dirty="0"/>
              <a:t> et al, 2009</a:t>
            </a:r>
            <a:r>
              <a:rPr lang="fr-FR" sz="1200" dirty="0" smtClean="0"/>
              <a:t>)</a:t>
            </a:r>
          </a:p>
          <a:p>
            <a:pPr lvl="1"/>
            <a:r>
              <a:rPr lang="fr-FR" sz="2100" dirty="0" smtClean="0"/>
              <a:t>Une demande de formation des MG</a:t>
            </a:r>
            <a:endParaRPr lang="fr-FR" sz="2100" dirty="0"/>
          </a:p>
          <a:p>
            <a:pPr lvl="1"/>
            <a:endParaRPr lang="fr-FR" dirty="0"/>
          </a:p>
          <a:p>
            <a:r>
              <a:rPr lang="fr-FR" dirty="0" smtClean="0"/>
              <a:t>Intérêt du SPOC:</a:t>
            </a:r>
          </a:p>
          <a:p>
            <a:pPr lvl="1"/>
            <a:r>
              <a:rPr lang="fr-FR" dirty="0" smtClean="0"/>
              <a:t>MG </a:t>
            </a:r>
            <a:r>
              <a:rPr lang="fr-FR" dirty="0"/>
              <a:t>en demande d’une formation adaptée à leur </a:t>
            </a:r>
            <a:r>
              <a:rPr lang="fr-FR" dirty="0" smtClean="0"/>
              <a:t>pratique et à leur emploi </a:t>
            </a:r>
            <a:r>
              <a:rPr lang="fr-FR" dirty="0"/>
              <a:t>du temps </a:t>
            </a:r>
            <a:r>
              <a:rPr lang="fr-FR" dirty="0" smtClean="0"/>
              <a:t>+++</a:t>
            </a:r>
          </a:p>
          <a:p>
            <a:pPr lvl="1"/>
            <a:r>
              <a:rPr lang="fr-FR" dirty="0" smtClean="0"/>
              <a:t>Large diffusion et échanges interprofessionnels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885" y="690282"/>
            <a:ext cx="2859105" cy="1743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506" y="4419601"/>
            <a:ext cx="1400989" cy="16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4381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2367" y="128743"/>
            <a:ext cx="10723035" cy="968535"/>
          </a:xfrm>
        </p:spPr>
        <p:txBody>
          <a:bodyPr/>
          <a:lstStyle/>
          <a:p>
            <a:r>
              <a:rPr lang="fr-FR" dirty="0" smtClean="0"/>
              <a:t>Nouvelle pédagogie: le SPOC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Qu’est-ce qu’un </a:t>
            </a:r>
            <a:r>
              <a:rPr lang="fr-FR" b="1" dirty="0" smtClean="0">
                <a:solidFill>
                  <a:srgbClr val="000000"/>
                </a:solidFill>
              </a:rPr>
              <a:t>SPOC (Small </a:t>
            </a:r>
            <a:r>
              <a:rPr lang="fr-FR" b="1" dirty="0" err="1">
                <a:solidFill>
                  <a:srgbClr val="000000"/>
                </a:solidFill>
              </a:rPr>
              <a:t>P</a:t>
            </a:r>
            <a:r>
              <a:rPr lang="fr-FR" b="1" dirty="0" err="1" smtClean="0">
                <a:solidFill>
                  <a:srgbClr val="000000"/>
                </a:solidFill>
              </a:rPr>
              <a:t>rivate</a:t>
            </a:r>
            <a:r>
              <a:rPr lang="fr-FR" b="1" dirty="0" smtClean="0">
                <a:solidFill>
                  <a:srgbClr val="000000"/>
                </a:solidFill>
              </a:rPr>
              <a:t> Open Course) ?</a:t>
            </a:r>
            <a:endParaRPr lang="fr-FR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</a:rPr>
              <a:t>apparu en 2008 au Canada</a:t>
            </a:r>
          </a:p>
          <a:p>
            <a:pPr marL="0" indent="0">
              <a:buNone/>
            </a:pPr>
            <a:endParaRPr lang="fr-FR" b="1" dirty="0">
              <a:solidFill>
                <a:srgbClr val="000000"/>
              </a:solidFill>
            </a:endParaRPr>
          </a:p>
          <a:p>
            <a:pPr lvl="1"/>
            <a:r>
              <a:rPr lang="fr-FR" dirty="0">
                <a:solidFill>
                  <a:srgbClr val="000000"/>
                </a:solidFill>
              </a:rPr>
              <a:t>Formation en ligne</a:t>
            </a:r>
          </a:p>
          <a:p>
            <a:pPr lvl="1"/>
            <a:r>
              <a:rPr lang="fr-FR" dirty="0">
                <a:solidFill>
                  <a:srgbClr val="000000"/>
                </a:solidFill>
              </a:rPr>
              <a:t>Ouverte à </a:t>
            </a:r>
            <a:r>
              <a:rPr lang="fr-FR" dirty="0" smtClean="0">
                <a:solidFill>
                  <a:srgbClr val="000000"/>
                </a:solidFill>
              </a:rPr>
              <a:t>un public choisi « </a:t>
            </a:r>
            <a:r>
              <a:rPr lang="fr-FR" dirty="0" err="1" smtClean="0">
                <a:solidFill>
                  <a:srgbClr val="000000"/>
                </a:solidFill>
              </a:rPr>
              <a:t>small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dirty="0" err="1" smtClean="0">
                <a:solidFill>
                  <a:srgbClr val="000000"/>
                </a:solidFill>
              </a:rPr>
              <a:t>private</a:t>
            </a:r>
            <a:r>
              <a:rPr lang="fr-FR" dirty="0" smtClean="0">
                <a:solidFill>
                  <a:srgbClr val="000000"/>
                </a:solidFill>
              </a:rPr>
              <a:t> », ici les médecins généralistes </a:t>
            </a:r>
            <a:endParaRPr lang="fr-FR" sz="1800" dirty="0">
              <a:solidFill>
                <a:srgbClr val="000000"/>
              </a:solidFill>
            </a:endParaRPr>
          </a:p>
          <a:p>
            <a:pPr lvl="1"/>
            <a:r>
              <a:rPr lang="fr-FR" dirty="0">
                <a:solidFill>
                  <a:srgbClr val="000000"/>
                </a:solidFill>
              </a:rPr>
              <a:t>Limitée dans le temps </a:t>
            </a:r>
          </a:p>
          <a:p>
            <a:pPr lvl="1"/>
            <a:r>
              <a:rPr lang="fr-FR" dirty="0">
                <a:solidFill>
                  <a:srgbClr val="000000"/>
                </a:solidFill>
              </a:rPr>
              <a:t>Touche tous domaines</a:t>
            </a:r>
            <a:endParaRPr lang="fr-FR" sz="1600" dirty="0">
              <a:solidFill>
                <a:srgbClr val="000000"/>
              </a:solidFill>
            </a:endParaRPr>
          </a:p>
          <a:p>
            <a:pPr lvl="1"/>
            <a:r>
              <a:rPr lang="fr-FR" dirty="0">
                <a:solidFill>
                  <a:srgbClr val="000000"/>
                </a:solidFill>
              </a:rPr>
              <a:t>En médecine: une centaine de </a:t>
            </a:r>
            <a:r>
              <a:rPr lang="fr-FR" dirty="0" smtClean="0">
                <a:solidFill>
                  <a:srgbClr val="000000"/>
                </a:solidFill>
              </a:rPr>
              <a:t>MOOC/SPOC, </a:t>
            </a:r>
            <a:r>
              <a:rPr lang="fr-FR" dirty="0">
                <a:solidFill>
                  <a:srgbClr val="000000"/>
                </a:solidFill>
              </a:rPr>
              <a:t>dont une dizaine en France.</a:t>
            </a:r>
          </a:p>
          <a:p>
            <a:pPr marL="349250" lvl="1" indent="0">
              <a:buNone/>
            </a:pPr>
            <a:endParaRPr lang="fr-FR" dirty="0"/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671006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2367" y="107577"/>
            <a:ext cx="10723035" cy="786523"/>
          </a:xfrm>
        </p:spPr>
        <p:txBody>
          <a:bodyPr/>
          <a:lstStyle/>
          <a:p>
            <a:r>
              <a:rPr lang="fr-FR" sz="4000" dirty="0"/>
              <a:t>Pourquoi un </a:t>
            </a:r>
            <a:r>
              <a:rPr lang="fr-FR" sz="4000" dirty="0" smtClean="0"/>
              <a:t>SPOC?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34988" y="1089074"/>
            <a:ext cx="10684438" cy="548205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r-FR" sz="2000" dirty="0">
                <a:solidFill>
                  <a:srgbClr val="000000"/>
                </a:solidFill>
              </a:rPr>
              <a:t>Une demande des MG de formations adaptées à leur pratique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rgbClr val="000000"/>
                </a:solidFill>
              </a:rPr>
              <a:t>Usage professionnel croissant d’internet : ¾ des MG 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rgbClr val="000000"/>
                </a:solidFill>
              </a:rPr>
              <a:t>Large diffusion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rgbClr val="000000"/>
                </a:solidFill>
              </a:rPr>
              <a:t>Gratuité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rgbClr val="000000"/>
                </a:solidFill>
              </a:rPr>
              <a:t>Adaptable à l’emploi du temps de chacun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rgbClr val="000000"/>
                </a:solidFill>
              </a:rPr>
              <a:t>Supports de formation plus </a:t>
            </a:r>
            <a:r>
              <a:rPr lang="fr-FR" sz="2000" dirty="0" smtClean="0">
                <a:solidFill>
                  <a:srgbClr val="000000"/>
                </a:solidFill>
              </a:rPr>
              <a:t>variés et plus didactiques  </a:t>
            </a:r>
            <a:endParaRPr lang="fr-FR" sz="2000" dirty="0">
              <a:solidFill>
                <a:srgbClr val="000000"/>
              </a:solidFill>
            </a:endParaRPr>
          </a:p>
          <a:p>
            <a:pPr>
              <a:buFontTx/>
              <a:buChar char="-"/>
            </a:pPr>
            <a:r>
              <a:rPr lang="fr-FR" sz="2000" dirty="0">
                <a:solidFill>
                  <a:srgbClr val="000000"/>
                </a:solidFill>
              </a:rPr>
              <a:t>Interactions entre équipe pédagogique/apprenants  </a:t>
            </a:r>
            <a:r>
              <a:rPr lang="fr-FR" sz="2000" dirty="0" smtClean="0">
                <a:solidFill>
                  <a:srgbClr val="000000"/>
                </a:solidFill>
              </a:rPr>
              <a:t>(forum)</a:t>
            </a:r>
            <a:endParaRPr lang="fr-FR" sz="2000" dirty="0">
              <a:solidFill>
                <a:srgbClr val="000000"/>
              </a:solidFill>
            </a:endParaRPr>
          </a:p>
          <a:p>
            <a:pPr>
              <a:buFontTx/>
              <a:buChar char="-"/>
            </a:pPr>
            <a:r>
              <a:rPr lang="fr-FR" sz="2000" dirty="0">
                <a:solidFill>
                  <a:srgbClr val="000000"/>
                </a:solidFill>
              </a:rPr>
              <a:t>Potentiel diplômant?</a:t>
            </a:r>
          </a:p>
        </p:txBody>
      </p:sp>
    </p:spTree>
    <p:extLst>
      <p:ext uri="{BB962C8B-B14F-4D97-AF65-F5344CB8AC3E}">
        <p14:creationId xmlns:p14="http://schemas.microsoft.com/office/powerpoint/2010/main" val="3771052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0170" y="403407"/>
            <a:ext cx="10018713" cy="1147483"/>
          </a:xfrm>
        </p:spPr>
        <p:txBody>
          <a:bodyPr/>
          <a:lstStyle/>
          <a:p>
            <a:r>
              <a:rPr lang="fr-FR" dirty="0" smtClean="0"/>
              <a:t>SPOC: Equipe de travail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21557" y="2008095"/>
            <a:ext cx="9452631" cy="378310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fr-FR" dirty="0"/>
              <a:t>Docteur Sophie </a:t>
            </a:r>
            <a:r>
              <a:rPr lang="fr-FR" dirty="0" err="1"/>
              <a:t>Prébois</a:t>
            </a:r>
            <a:r>
              <a:rPr lang="fr-FR" dirty="0"/>
              <a:t>, psychiatre coordinateur du SPOC, CHU de Toulouse</a:t>
            </a:r>
          </a:p>
          <a:p>
            <a:pPr lvl="0"/>
            <a:r>
              <a:rPr lang="fr-FR" dirty="0"/>
              <a:t>Docteur Combier Michel, médecin </a:t>
            </a:r>
            <a:r>
              <a:rPr lang="fr-FR" dirty="0" smtClean="0"/>
              <a:t>généraliste</a:t>
            </a:r>
          </a:p>
          <a:p>
            <a:pPr lvl="0"/>
            <a:r>
              <a:rPr lang="fr-FR" dirty="0" smtClean="0"/>
              <a:t>Docteur Maurice Bensoussan, psychiatre libéral, président URPS Occitanie</a:t>
            </a:r>
            <a:endParaRPr lang="fr-FR" dirty="0"/>
          </a:p>
          <a:p>
            <a:pPr lvl="0"/>
            <a:r>
              <a:rPr lang="fr-FR" dirty="0"/>
              <a:t>Docteur Sarah </a:t>
            </a:r>
            <a:r>
              <a:rPr lang="fr-FR" dirty="0" err="1"/>
              <a:t>Hugot</a:t>
            </a:r>
            <a:r>
              <a:rPr lang="fr-FR" dirty="0"/>
              <a:t>, psychiatre spécialiste de la personne âgée, CHU de Toulouse</a:t>
            </a:r>
          </a:p>
          <a:p>
            <a:pPr lvl="0"/>
            <a:r>
              <a:rPr lang="fr-FR" dirty="0"/>
              <a:t>Docteur Laure </a:t>
            </a:r>
            <a:r>
              <a:rPr lang="fr-FR" dirty="0" err="1"/>
              <a:t>Mesquida</a:t>
            </a:r>
            <a:r>
              <a:rPr lang="fr-FR" dirty="0"/>
              <a:t>, </a:t>
            </a:r>
            <a:r>
              <a:rPr lang="fr-FR" dirty="0" err="1"/>
              <a:t>pédo-psychiatre</a:t>
            </a:r>
            <a:r>
              <a:rPr lang="fr-FR" dirty="0"/>
              <a:t>, CHU de Toulouse</a:t>
            </a:r>
          </a:p>
          <a:p>
            <a:pPr lvl="0"/>
            <a:r>
              <a:rPr lang="fr-FR" dirty="0" smtClean="0"/>
              <a:t>Docteur </a:t>
            </a:r>
            <a:r>
              <a:rPr lang="fr-FR" dirty="0"/>
              <a:t>Damien </a:t>
            </a:r>
            <a:r>
              <a:rPr lang="fr-FR" dirty="0" err="1"/>
              <a:t>Driot</a:t>
            </a:r>
            <a:r>
              <a:rPr lang="fr-FR" dirty="0"/>
              <a:t>, médecin généraliste, chef de clinique en médecine </a:t>
            </a:r>
            <a:r>
              <a:rPr lang="fr-FR" dirty="0" smtClean="0"/>
              <a:t>générale</a:t>
            </a:r>
          </a:p>
          <a:p>
            <a:r>
              <a:rPr lang="fr-FR" dirty="0"/>
              <a:t>Docteur Christophe Delmas, CH G. </a:t>
            </a:r>
            <a:r>
              <a:rPr lang="fr-FR" dirty="0" smtClean="0"/>
              <a:t>Marchant</a:t>
            </a:r>
          </a:p>
          <a:p>
            <a:pPr lvl="0"/>
            <a:r>
              <a:rPr lang="fr-FR" dirty="0" smtClean="0"/>
              <a:t>Jean-Yves </a:t>
            </a:r>
            <a:r>
              <a:rPr lang="fr-FR" dirty="0" err="1" smtClean="0"/>
              <a:t>Plantec</a:t>
            </a:r>
            <a:r>
              <a:rPr lang="fr-FR" dirty="0" smtClean="0"/>
              <a:t>, ingénieur INSA</a:t>
            </a:r>
            <a:endParaRPr lang="fr-FR" dirty="0"/>
          </a:p>
          <a:p>
            <a:pPr lvl="0"/>
            <a:r>
              <a:rPr lang="fr-FR" dirty="0"/>
              <a:t>Adrien Bensoussan, interne de psychiatrie</a:t>
            </a:r>
          </a:p>
          <a:p>
            <a:r>
              <a:rPr lang="fr-FR" dirty="0"/>
              <a:t>Alizée </a:t>
            </a:r>
            <a:r>
              <a:rPr lang="fr-FR" dirty="0" err="1"/>
              <a:t>Brazo</a:t>
            </a:r>
            <a:r>
              <a:rPr lang="fr-FR" dirty="0"/>
              <a:t>, interne en médecine générale</a:t>
            </a:r>
          </a:p>
        </p:txBody>
      </p:sp>
      <p:pic>
        <p:nvPicPr>
          <p:cNvPr id="5122" name="Picture 2" descr="C:\Users\prebois.s\AppData\Local\Microsoft\Windows\Temporary Internet Files\Content.Outlook\VR1XHNZP\20170925_09572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6"/>
          <a:stretch/>
        </p:blipFill>
        <p:spPr bwMode="auto">
          <a:xfrm rot="16200000">
            <a:off x="9853607" y="1362803"/>
            <a:ext cx="1294465" cy="120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prebois.s\AppData\Local\Microsoft\Windows\Temporary Internet Files\Content.Outlook\VR1XHNZP\photo_JYP_201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205" y="2845356"/>
            <a:ext cx="998303" cy="129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524" y="4845643"/>
            <a:ext cx="2146513" cy="1341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947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4311" y="412377"/>
            <a:ext cx="10018713" cy="1111624"/>
          </a:xfrm>
        </p:spPr>
        <p:txBody>
          <a:bodyPr/>
          <a:lstStyle/>
          <a:p>
            <a:r>
              <a:rPr lang="fr-FR" dirty="0" smtClean="0"/>
              <a:t>SPOC: contenu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84310" y="1999129"/>
            <a:ext cx="10018713" cy="3792071"/>
          </a:xfrm>
        </p:spPr>
        <p:txBody>
          <a:bodyPr>
            <a:normAutofit/>
          </a:bodyPr>
          <a:lstStyle/>
          <a:p>
            <a:r>
              <a:rPr lang="fr-FR" dirty="0"/>
              <a:t>1 objectif principal: </a:t>
            </a:r>
            <a:endParaRPr lang="fr-FR" dirty="0" smtClean="0"/>
          </a:p>
          <a:p>
            <a:pPr lvl="1"/>
            <a:r>
              <a:rPr lang="fr-FR" dirty="0"/>
              <a:t>A</a:t>
            </a:r>
            <a:r>
              <a:rPr lang="fr-FR" dirty="0" smtClean="0"/>
              <a:t>méliorer </a:t>
            </a:r>
            <a:r>
              <a:rPr lang="fr-FR" dirty="0"/>
              <a:t>la prise en charge de la dépression en </a:t>
            </a:r>
            <a:r>
              <a:rPr lang="fr-FR" dirty="0" smtClean="0"/>
              <a:t>médecine générale </a:t>
            </a:r>
          </a:p>
          <a:p>
            <a:pPr lvl="1"/>
            <a:endParaRPr lang="fr-FR" dirty="0"/>
          </a:p>
          <a:p>
            <a:r>
              <a:rPr lang="fr-FR" dirty="0"/>
              <a:t>1 objectif spécifique par semaine:</a:t>
            </a:r>
          </a:p>
          <a:p>
            <a:pPr lvl="1"/>
            <a:r>
              <a:rPr lang="fr-FR" dirty="0"/>
              <a:t>Semaine 1: Repérer et diagnostiquer une dépression</a:t>
            </a:r>
          </a:p>
          <a:p>
            <a:pPr lvl="1"/>
            <a:r>
              <a:rPr lang="fr-FR" dirty="0"/>
              <a:t>Semaine 2: Organiser le parcours de soin du patient </a:t>
            </a:r>
          </a:p>
          <a:p>
            <a:pPr lvl="1"/>
            <a:r>
              <a:rPr lang="fr-FR" dirty="0"/>
              <a:t>Semaine 3: Pratiquer la psychothérapie de soutien au cabinet</a:t>
            </a:r>
          </a:p>
          <a:p>
            <a:pPr lvl="1"/>
            <a:r>
              <a:rPr lang="fr-FR" dirty="0"/>
              <a:t>Semaine 4: Prescrire les psychotropes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801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116105"/>
          </a:xfrm>
        </p:spPr>
        <p:txBody>
          <a:bodyPr/>
          <a:lstStyle/>
          <a:p>
            <a:r>
              <a:rPr lang="fr-FR" dirty="0" smtClean="0"/>
              <a:t>SPOC: Ressources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84310" y="2510119"/>
            <a:ext cx="10018713" cy="3359384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endParaRPr lang="fr-FR" dirty="0" smtClean="0"/>
          </a:p>
          <a:p>
            <a:pPr marL="457200" lvl="1" indent="0">
              <a:buNone/>
            </a:pPr>
            <a:r>
              <a:rPr lang="fr-FR" dirty="0" smtClean="0"/>
              <a:t>Produites par un groupe d’experts psychiatres/MG: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Histoires/vignettes </a:t>
            </a:r>
            <a:r>
              <a:rPr lang="fr-FR" dirty="0"/>
              <a:t>cliniques: adulte, personne âgée et adolescent (texte, dessin-bulle, vidéo d’acteurs)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/>
              <a:t>Avatar/personnage qui revient </a:t>
            </a:r>
            <a:r>
              <a:rPr lang="fr-FR" dirty="0" smtClean="0"/>
              <a:t>au </a:t>
            </a:r>
            <a:r>
              <a:rPr lang="fr-FR" dirty="0"/>
              <a:t>fil des semaines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/>
              <a:t>Vidéos d’expert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Quizz, Questions </a:t>
            </a:r>
            <a:r>
              <a:rPr lang="fr-FR" dirty="0"/>
              <a:t>ouvertes de communication, jeux </a:t>
            </a:r>
            <a:r>
              <a:rPr lang="fr-FR" dirty="0" smtClean="0"/>
              <a:t>sérieux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Ressources bibliographiques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3087" y="4061012"/>
            <a:ext cx="2411320" cy="1808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470" y="1567144"/>
            <a:ext cx="2016555" cy="1615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535" y="1567144"/>
            <a:ext cx="1605904" cy="1151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8980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5347" y="479612"/>
            <a:ext cx="10018713" cy="1035423"/>
          </a:xfrm>
        </p:spPr>
        <p:txBody>
          <a:bodyPr/>
          <a:lstStyle/>
          <a:p>
            <a:r>
              <a:rPr lang="fr-FR" dirty="0" smtClean="0"/>
              <a:t>SPOC: en pratique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84310" y="1927412"/>
            <a:ext cx="10018713" cy="4195481"/>
          </a:xfrm>
        </p:spPr>
        <p:txBody>
          <a:bodyPr>
            <a:normAutofit/>
          </a:bodyPr>
          <a:lstStyle/>
          <a:p>
            <a:r>
              <a:rPr lang="fr-FR" dirty="0" smtClean="0"/>
              <a:t>Ouverture des inscriptions en ligne en juillet-août 2018</a:t>
            </a:r>
          </a:p>
          <a:p>
            <a:r>
              <a:rPr lang="fr-FR" dirty="0" smtClean="0"/>
              <a:t>Ouverture du SPOC prévue en septembre 2018</a:t>
            </a:r>
          </a:p>
          <a:p>
            <a:r>
              <a:rPr lang="fr-FR" dirty="0" smtClean="0"/>
              <a:t>Accès internet: Plateforme de l’INSA: dossier santé, mot de passe diffusé par les URPS</a:t>
            </a:r>
            <a:endParaRPr lang="fr-FR" dirty="0"/>
          </a:p>
          <a:p>
            <a:r>
              <a:rPr lang="fr-FR" dirty="0"/>
              <a:t>Format: </a:t>
            </a:r>
            <a:r>
              <a:rPr lang="fr-FR" b="1" dirty="0"/>
              <a:t>1h/semaine sur 4 </a:t>
            </a:r>
            <a:r>
              <a:rPr lang="fr-FR" b="1" dirty="0" smtClean="0"/>
              <a:t>semaines</a:t>
            </a:r>
          </a:p>
          <a:p>
            <a:r>
              <a:rPr lang="fr-FR" dirty="0" smtClean="0"/>
              <a:t>Une attestation de participation au bout des 4 semaines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7778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e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TM03457496[[fn=Parallaxe]]</Template>
  <TotalTime>1719</TotalTime>
  <Words>795</Words>
  <Application>Microsoft Office PowerPoint</Application>
  <PresentationFormat>Grand écran</PresentationFormat>
  <Paragraphs>132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Corbel</vt:lpstr>
      <vt:lpstr>Wingdings</vt:lpstr>
      <vt:lpstr>Parallaxe</vt:lpstr>
      <vt:lpstr>Les dépressions en médecine générale</vt:lpstr>
      <vt:lpstr>Contexte: Epidémiologie en MG</vt:lpstr>
      <vt:lpstr>Contexte: Difficultés de prise en charge</vt:lpstr>
      <vt:lpstr>Contexte: Pourquoi ces difficultés ?</vt:lpstr>
      <vt:lpstr>Contexte: Solutions envisagées par les MG</vt:lpstr>
      <vt:lpstr>Contexte: Solutions envisagées par les MG</vt:lpstr>
      <vt:lpstr>Contexte: en bref</vt:lpstr>
      <vt:lpstr>Nouvelle pédagogie: le SPOC</vt:lpstr>
      <vt:lpstr>Pourquoi un SPOC?</vt:lpstr>
      <vt:lpstr>SPOC: Equipe de travail</vt:lpstr>
      <vt:lpstr>SPOC: contenu</vt:lpstr>
      <vt:lpstr>SPOC: Ressources</vt:lpstr>
      <vt:lpstr>SPOC: en pratique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premiers chiffres du DSPP</dc:title>
  <dc:creator>PREBOIS Sophie</dc:creator>
  <cp:lastModifiedBy>SECRETARIAT</cp:lastModifiedBy>
  <cp:revision>30</cp:revision>
  <dcterms:created xsi:type="dcterms:W3CDTF">2017-05-09T18:32:18Z</dcterms:created>
  <dcterms:modified xsi:type="dcterms:W3CDTF">2018-06-14T09:17:14Z</dcterms:modified>
</cp:coreProperties>
</file>